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61" r:id="rId3"/>
    <p:sldId id="264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E0B14E-7CA7-48BA-9242-414348E2F6F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7BB2E9-E565-48BF-95C6-46716E280A18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1CE8F0-31A3-4D49-9C8E-431ABA7DE74A}" type="slidenum">
              <a:rPr lang="en-US"/>
              <a:pPr/>
              <a:t>10</a:t>
            </a:fld>
            <a:endParaRPr lang="en-US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498FDD6-E22D-4186-BAEF-C31907CE4946}" type="slidenum">
              <a:rPr lang="en-US"/>
              <a:pPr/>
              <a:t>11</a:t>
            </a:fld>
            <a:endParaRPr lang="en-US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6C0819-9AD0-43FB-BBB9-ED0D1B652142}" type="slidenum">
              <a:rPr lang="en-US"/>
              <a:pPr/>
              <a:t>12</a:t>
            </a:fld>
            <a:endParaRPr lang="en-US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8753420-EA63-4A72-A3A1-E95C8EADAA22}" type="slidenum">
              <a:rPr lang="en-US"/>
              <a:pPr/>
              <a:t>13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2620B6B-FCD5-41D1-9DFF-4D4A92D77E30}" type="slidenum">
              <a:rPr lang="en-US"/>
              <a:pPr/>
              <a:t>14</a:t>
            </a:fld>
            <a:endParaRPr lang="en-U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DBCE1F-A913-4580-B8B6-25DCE5824610}" type="slidenum">
              <a:rPr lang="en-US"/>
              <a:pPr/>
              <a:t>15</a:t>
            </a:fld>
            <a:endParaRPr 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E8991E-3661-4C24-81DB-BD4C06019F63}" type="slidenum">
              <a:rPr lang="en-US"/>
              <a:pPr/>
              <a:t>16</a:t>
            </a:fld>
            <a:endParaRPr lang="en-US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A45CEC1-AA1E-45B3-96CC-F82B0DBCF1C9}" type="slidenum">
              <a:rPr lang="en-US"/>
              <a:pPr/>
              <a:t>17</a:t>
            </a:fld>
            <a:endParaRPr lang="en-US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475B8C-CD13-4488-BA6A-2654E5D7DF8C}" type="slidenum">
              <a:rPr lang="en-US"/>
              <a:pPr/>
              <a:t>18</a:t>
            </a:fld>
            <a:endParaRPr lang="en-US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475B8C-CD13-4488-BA6A-2654E5D7DF8C}" type="slidenum">
              <a:rPr lang="en-US"/>
              <a:pPr/>
              <a:t>19</a:t>
            </a:fld>
            <a:endParaRPr lang="en-US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CF0FCB-A47E-461E-9194-D3735972A823}" type="slidenum">
              <a:rPr lang="en-US"/>
              <a:pPr/>
              <a:t>2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5CB1851-0473-4288-A39E-E54C13CE31D5}" type="slidenum">
              <a:rPr lang="en-US"/>
              <a:pPr/>
              <a:t>20</a:t>
            </a:fld>
            <a:endParaRPr 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4A36E9A-0884-48B2-A51F-F6D5CC6065B2}" type="slidenum">
              <a:rPr lang="en-US"/>
              <a:pPr/>
              <a:t>21</a:t>
            </a:fld>
            <a:endParaRPr lang="en-US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77A877-A387-4B1A-BFE2-5948F3C4446D}" type="slidenum">
              <a:rPr lang="en-US"/>
              <a:pPr/>
              <a:t>3</a:t>
            </a:fld>
            <a:endParaRPr lang="en-US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F5FF27-AA44-4901-B7BC-6EE805CB68B8}" type="slidenum">
              <a:rPr lang="en-US"/>
              <a:pPr/>
              <a:t>4</a:t>
            </a:fld>
            <a:endParaRPr lang="en-US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8EEE12-A4AD-4829-AE1A-0043C14A2ECE}" type="slidenum">
              <a:rPr lang="en-US"/>
              <a:pPr/>
              <a:t>5</a:t>
            </a:fld>
            <a:endParaRPr 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066A4D5-E275-445B-B8E3-5D70E9F7C330}" type="slidenum">
              <a:rPr lang="en-US"/>
              <a:pPr/>
              <a:t>6</a:t>
            </a:fld>
            <a:endParaRPr lang="en-U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124EA4-6B58-4ED0-8A77-B5B19F6587A0}" type="slidenum">
              <a:rPr lang="en-US"/>
              <a:pPr/>
              <a:t>7</a:t>
            </a:fld>
            <a:endParaRPr lang="en-US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45E63BC-B9FC-490D-99DA-81D9BEF16F30}" type="slidenum">
              <a:rPr lang="en-US"/>
              <a:pPr/>
              <a:t>8</a:t>
            </a:fld>
            <a:endParaRPr lang="en-US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28DAE5-8348-45C1-AACC-640C3526920B}" type="slidenum">
              <a:rPr lang="en-US"/>
              <a:pPr/>
              <a:t>9</a:t>
            </a:fld>
            <a:endParaRPr lang="en-US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DAD16-54FA-45FC-806A-17F0B3146F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19E60-9900-447A-ACFE-93252A60B1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7A996-0BF6-4421-BF2A-3EA5C4E3D2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385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5BB79D77-BED5-49EB-84FC-A43C86092F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3913C-1788-4AE3-82DB-EF969C472A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8F32A3-369D-4976-BDD6-B4AC04805A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8BB7D-7A55-466F-B034-B16AD93D92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5C854-EFBD-4171-BE35-973260A7B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45599-17B9-496E-8912-6E96EBF185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AE7F1-BC6B-406B-8F51-8E6239CA66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7DFC6-A87D-4502-9B04-6ED0FD66F3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12741-6E23-4E29-A191-6D32EE79E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385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8F06B43-EE91-49E7-8017-9C5C65E3794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MICROSOFT EXCEL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</a:t>
            </a:r>
            <a:r>
              <a:rPr lang="sr-Cyrl-CS" sz="1400" b="1" dirty="0" smtClean="0"/>
              <a:t>ИНФОРМАТИКА У ЗДРАВСТВУ</a:t>
            </a:r>
            <a:r>
              <a:rPr lang="sr-Latn-CS" sz="1400" b="1" dirty="0" smtClean="0"/>
              <a:t> 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07</a:t>
            </a:r>
            <a:r>
              <a:rPr lang="sr-Latn-CS" sz="1400" b="1" dirty="0"/>
              <a:t> 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 smtClean="0"/>
              <a:t>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sr-Latn-CS" sz="1400" b="1" dirty="0"/>
              <a:t>Microsoft Excel </a:t>
            </a:r>
            <a:r>
              <a:rPr lang="sr-Latn-CS" sz="1400" b="1" dirty="0" smtClean="0"/>
              <a:t>200</a:t>
            </a:r>
            <a:r>
              <a:rPr lang="sr-Cyrl-RS" sz="1400" b="1" dirty="0" smtClean="0"/>
              <a:t>7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Програм за табеларне прорачуне.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2017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8E724E-3EA8-4213-8444-4A68A476FE6C}" type="slidenum">
              <a:rPr lang="en-US"/>
              <a:pPr/>
              <a:t>10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Додавање</a:t>
            </a:r>
            <a:r>
              <a:rPr lang="sr-Cyrl-CS" sz="3600" smtClean="0"/>
              <a:t>, брисање, копирање и померање радних </a:t>
            </a:r>
            <a:r>
              <a:rPr lang="en-GB" sz="3600" smtClean="0"/>
              <a:t>листова</a:t>
            </a:r>
            <a:r>
              <a:rPr lang="sr-Latn-CS" sz="3600" smtClean="0"/>
              <a:t> </a:t>
            </a:r>
          </a:p>
        </p:txBody>
      </p:sp>
      <p:pic>
        <p:nvPicPr>
          <p:cNvPr id="2765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1541463"/>
            <a:ext cx="2422525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0989" y="1773766"/>
            <a:ext cx="2098675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8680" y="1446213"/>
            <a:ext cx="2119312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3234" y="3972455"/>
            <a:ext cx="25019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7" cstate="print"/>
          <a:srcRect l="79161" t="4174" r="3182" b="54575"/>
          <a:stretch>
            <a:fillRect/>
          </a:stretch>
        </p:blipFill>
        <p:spPr bwMode="auto">
          <a:xfrm>
            <a:off x="3895357" y="3844821"/>
            <a:ext cx="2776376" cy="257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AF425AE-7D92-4350-BF04-F933C1F70562}" type="slidenum">
              <a:rPr lang="en-US"/>
              <a:pPr/>
              <a:t>11</a:t>
            </a:fld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Рад са подацима</a:t>
            </a:r>
            <a:endParaRPr lang="sr-Latn-CS" smtClean="0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GB" sz="2400" smtClean="0"/>
              <a:t>Текст је било која комбинација слова и цифара</a:t>
            </a:r>
            <a:endParaRPr lang="sr-Cyrl-CS" sz="2400" smtClean="0"/>
          </a:p>
          <a:p>
            <a:pPr lvl="1" eaLnBrk="1" hangingPunct="1"/>
            <a:r>
              <a:rPr lang="sr-Cyrl-CS" sz="2000" smtClean="0"/>
              <a:t>у</a:t>
            </a:r>
            <a:r>
              <a:rPr lang="en-GB" sz="2000" smtClean="0"/>
              <a:t>носите га тако што кликнете на жељену ћелију, откуцате текст и притиснете </a:t>
            </a:r>
            <a:r>
              <a:rPr lang="en-GB" sz="2000" b="1" i="1" smtClean="0"/>
              <a:t>Enter</a:t>
            </a:r>
            <a:endParaRPr lang="sr-Cyrl-CS" sz="2000" b="1" i="1" smtClean="0"/>
          </a:p>
          <a:p>
            <a:pPr lvl="1" eaLnBrk="1" hangingPunct="1"/>
            <a:r>
              <a:rPr lang="en-GB" sz="2000" smtClean="0"/>
              <a:t>текст се аутоматски поравнава на леву маргину ћелије</a:t>
            </a:r>
            <a:endParaRPr lang="sr-Cyrl-CS" sz="2000" smtClean="0"/>
          </a:p>
          <a:p>
            <a:pPr lvl="1" eaLnBrk="1" hangingPunct="1"/>
            <a:r>
              <a:rPr lang="sr-Cyrl-CS" sz="2000" smtClean="0"/>
              <a:t>а</a:t>
            </a:r>
            <a:r>
              <a:rPr lang="en-GB" sz="2000" smtClean="0"/>
              <a:t>ко пожелите да прекинете унос, притискате </a:t>
            </a:r>
            <a:r>
              <a:rPr lang="en-GB" sz="2000" b="1" i="1" smtClean="0"/>
              <a:t>Esc</a:t>
            </a:r>
            <a:endParaRPr lang="sr-Latn-RS" sz="2000" b="1" i="1" smtClean="0"/>
          </a:p>
          <a:p>
            <a:pPr lvl="1" eaLnBrk="1" hangingPunct="1"/>
            <a:r>
              <a:rPr lang="sr-Cyrl-CS" sz="2000" smtClean="0">
                <a:solidFill>
                  <a:schemeClr val="tx1"/>
                </a:solidFill>
                <a:latin typeface="+mn-lt"/>
              </a:rPr>
              <a:t>ако се жели унос броја који треба да се третира као текст треба испред њега откуцати апостроф (нпр. '32000).</a:t>
            </a:r>
            <a:endParaRPr lang="sr-Cyrl-CS" sz="2000" b="1" i="1" smtClean="0"/>
          </a:p>
          <a:p>
            <a:pPr eaLnBrk="1" hangingPunct="1"/>
            <a:r>
              <a:rPr lang="en-GB" sz="2400" smtClean="0"/>
              <a:t>Бројеви се састоје од цифара и специјалних знакова као што су </a:t>
            </a:r>
            <a:r>
              <a:rPr lang="en-GB" sz="2400" b="1" i="1" smtClean="0"/>
              <a:t>+, -, ( ),  %</a:t>
            </a:r>
            <a:r>
              <a:rPr lang="en-GB" sz="2400" smtClean="0"/>
              <a:t> и аутоматски се поравнавају на десну маргину ћелије</a:t>
            </a:r>
            <a:endParaRPr lang="sr-Cyrl-CS" sz="2400" smtClean="0"/>
          </a:p>
          <a:p>
            <a:pPr lvl="1" eaLnBrk="1" hangingPunct="1"/>
            <a:r>
              <a:rPr lang="sr-Cyrl-CS" sz="2000" smtClean="0"/>
              <a:t>б</a:t>
            </a:r>
            <a:r>
              <a:rPr lang="en-GB" sz="2000" smtClean="0"/>
              <a:t>ројеви се уносе на потпуно исти начин као и текст - долазак на ћелију, унос, </a:t>
            </a:r>
            <a:r>
              <a:rPr lang="en-GB" sz="2000" b="1" i="1" smtClean="0"/>
              <a:t>Enter</a:t>
            </a:r>
            <a:endParaRPr lang="sr-Cyrl-CS" sz="2000" b="1" i="1" smtClean="0"/>
          </a:p>
          <a:p>
            <a:pPr lvl="1" eaLnBrk="1" hangingPunct="1"/>
            <a:r>
              <a:rPr lang="sr-Cyrl-CS" sz="2000" smtClean="0"/>
              <a:t>а</a:t>
            </a:r>
            <a:r>
              <a:rPr lang="en-GB" sz="2000" smtClean="0"/>
              <a:t>ко се уместо броја појаве знаци 'тарабе' (</a:t>
            </a:r>
            <a:r>
              <a:rPr lang="en-GB" sz="2000" b="1" smtClean="0"/>
              <a:t>#</a:t>
            </a:r>
            <a:r>
              <a:rPr lang="en-GB" sz="2000" smtClean="0"/>
              <a:t>), то само значи да је ћелија сувише мала да се број прикаже у целини, али је и даље све у реду</a:t>
            </a:r>
            <a:endParaRPr lang="sr-Latn-CS" sz="2000" smtClean="0"/>
          </a:p>
        </p:txBody>
      </p:sp>
      <p:sp>
        <p:nvSpPr>
          <p:cNvPr id="28678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7C6C45-8E70-4B97-8B41-023169F79E7B}" type="slidenum">
              <a:rPr lang="en-US"/>
              <a:pPr/>
              <a:t>12</a:t>
            </a:fld>
            <a:endParaRPr lang="en-US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i="1" smtClean="0"/>
              <a:t>Уношење </a:t>
            </a:r>
            <a:r>
              <a:rPr lang="en-GB" i="1" smtClean="0"/>
              <a:t>бројчаних података</a:t>
            </a:r>
            <a:r>
              <a:rPr lang="sr-Latn-CS" smtClean="0"/>
              <a:t> </a:t>
            </a:r>
          </a:p>
        </p:txBody>
      </p:sp>
      <p:pic>
        <p:nvPicPr>
          <p:cNvPr id="3072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6213" y="2374900"/>
            <a:ext cx="2338387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2425" y="1979613"/>
            <a:ext cx="2820988" cy="332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00460B-D77D-4DE8-ABC8-B65AFEE034BE}" type="slidenum">
              <a:rPr lang="en-US"/>
              <a:pPr/>
              <a:t>13</a:t>
            </a:fld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i="1" smtClean="0"/>
              <a:t>Форматирање </a:t>
            </a:r>
            <a:r>
              <a:rPr lang="en-GB" i="1" smtClean="0"/>
              <a:t>података</a:t>
            </a:r>
            <a:r>
              <a:rPr lang="sr-Latn-CS" smtClean="0"/>
              <a:t> </a:t>
            </a:r>
          </a:p>
        </p:txBody>
      </p:sp>
      <p:pic>
        <p:nvPicPr>
          <p:cNvPr id="3174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3975" y="1624013"/>
            <a:ext cx="2497138" cy="466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7713" y="1733550"/>
            <a:ext cx="3046412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5EBAFA-C757-4C06-A064-14690B88CE82}" type="slidenum">
              <a:rPr lang="en-US"/>
              <a:pPr/>
              <a:t>14</a:t>
            </a:fld>
            <a:endParaRPr lang="en-US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i="1" smtClean="0"/>
              <a:t>Форматирање коришћењем децималног формата</a:t>
            </a:r>
            <a:r>
              <a:rPr lang="sr-Latn-CS" sz="3600" smtClean="0"/>
              <a:t> </a:t>
            </a:r>
          </a:p>
        </p:txBody>
      </p:sp>
      <p:pic>
        <p:nvPicPr>
          <p:cNvPr id="3277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600" y="1404938"/>
            <a:ext cx="4448175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7125" y="1417638"/>
            <a:ext cx="32559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32463" y="4227513"/>
            <a:ext cx="11938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88A7CD-3C0A-4055-93E4-505C84EDF24A}" type="slidenum">
              <a:rPr lang="en-US"/>
              <a:pPr/>
              <a:t>15</a:t>
            </a:fld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i="1" smtClean="0"/>
              <a:t>Коришћење опције </a:t>
            </a:r>
            <a:r>
              <a:rPr lang="sr-Latn-CS" sz="3600" i="1" smtClean="0"/>
              <a:t>Center</a:t>
            </a:r>
            <a:r>
              <a:rPr lang="sr-Cyrl-CS" sz="3600" i="1" smtClean="0"/>
              <a:t> за поравнање</a:t>
            </a:r>
            <a:r>
              <a:rPr lang="sr-Latn-CS" sz="3600" smtClean="0"/>
              <a:t> </a:t>
            </a:r>
          </a:p>
        </p:txBody>
      </p:sp>
      <p:pic>
        <p:nvPicPr>
          <p:cNvPr id="3379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100" y="1597025"/>
            <a:ext cx="3392488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1788" y="1828800"/>
            <a:ext cx="388302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6288" y="3957638"/>
            <a:ext cx="1128712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2B16B-1F1C-4ED6-855D-599D81D2FFF8}" type="slidenum">
              <a:rPr lang="en-US"/>
              <a:pPr/>
              <a:t>16</a:t>
            </a:fld>
            <a:endParaRPr lang="en-US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i="1" smtClean="0"/>
              <a:t>Линија са алаткама за форматирање података</a:t>
            </a:r>
            <a:r>
              <a:rPr lang="sr-Latn-CS" sz="3600" smtClean="0"/>
              <a:t> </a:t>
            </a:r>
          </a:p>
        </p:txBody>
      </p:sp>
      <p:sp>
        <p:nvSpPr>
          <p:cNvPr id="34821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663" y="2484438"/>
            <a:ext cx="898207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F05550-F7C1-4DC3-B985-F87C8592CF4C}" type="slidenum">
              <a:rPr lang="en-US"/>
              <a:pPr/>
              <a:t>17</a:t>
            </a:fld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i="1" smtClean="0"/>
              <a:t>К</a:t>
            </a:r>
            <a:r>
              <a:rPr lang="en-GB" i="1" smtClean="0"/>
              <a:t>оришћење опције Auto Fill</a:t>
            </a:r>
            <a:endParaRPr lang="sr-Latn-CS" i="1" smtClean="0"/>
          </a:p>
        </p:txBody>
      </p:sp>
      <p:pic>
        <p:nvPicPr>
          <p:cNvPr id="35845" name="Picture 8"/>
          <p:cNvPicPr>
            <a:picLocks noChangeAspect="1" noChangeArrowheads="1"/>
          </p:cNvPicPr>
          <p:nvPr/>
        </p:nvPicPr>
        <p:blipFill>
          <a:blip r:embed="rId3" cstate="print"/>
          <a:srcRect r="9985"/>
          <a:stretch>
            <a:fillRect/>
          </a:stretch>
        </p:blipFill>
        <p:spPr bwMode="auto">
          <a:xfrm>
            <a:off x="139701" y="1693332"/>
            <a:ext cx="3170766" cy="3534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4" cstate="print"/>
          <a:srcRect l="73503" t="13971" r="12031" b="37990"/>
          <a:stretch>
            <a:fillRect/>
          </a:stretch>
        </p:blipFill>
        <p:spPr bwMode="auto">
          <a:xfrm>
            <a:off x="3454822" y="1579659"/>
            <a:ext cx="2700444" cy="420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 cstate="print"/>
          <a:srcRect l="73503" t="5147" r="8159" b="49020"/>
          <a:stretch>
            <a:fillRect/>
          </a:stretch>
        </p:blipFill>
        <p:spPr bwMode="auto">
          <a:xfrm>
            <a:off x="6262416" y="1681660"/>
            <a:ext cx="2779984" cy="400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5393A9B-64D5-4D2E-937E-34A728888A1B}" type="slidenum">
              <a:rPr lang="en-US"/>
              <a:pPr/>
              <a:t>18</a:t>
            </a:fld>
            <a:endParaRPr 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Изглед картице Custom Lists у прозору Options</a:t>
            </a:r>
            <a:r>
              <a:rPr lang="sr-Latn-CS" sz="3600" smtClean="0"/>
              <a:t> </a:t>
            </a:r>
          </a:p>
        </p:txBody>
      </p:sp>
      <p:sp>
        <p:nvSpPr>
          <p:cNvPr id="36870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r="77284" b="56127"/>
          <a:stretch>
            <a:fillRect/>
          </a:stretch>
        </p:blipFill>
        <p:spPr bwMode="auto">
          <a:xfrm>
            <a:off x="334953" y="1874520"/>
            <a:ext cx="2022493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 cstate="print"/>
          <a:srcRect l="27961" t="15931" r="27774" b="19608"/>
          <a:stretch>
            <a:fillRect/>
          </a:stretch>
        </p:blipFill>
        <p:spPr bwMode="auto">
          <a:xfrm>
            <a:off x="2606112" y="1397294"/>
            <a:ext cx="6080687" cy="486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5393A9B-64D5-4D2E-937E-34A728888A1B}" type="slidenum">
              <a:rPr lang="en-US"/>
              <a:pPr/>
              <a:t>19</a:t>
            </a:fld>
            <a:endParaRPr 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Изглед картице Custom Lists у прозору Options</a:t>
            </a:r>
            <a:r>
              <a:rPr lang="sr-Latn-CS" sz="3600" smtClean="0"/>
              <a:t> </a:t>
            </a:r>
          </a:p>
        </p:txBody>
      </p:sp>
      <p:pic>
        <p:nvPicPr>
          <p:cNvPr id="3686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6850" y="1466850"/>
            <a:ext cx="627221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76A8D2-D49C-46F3-94E4-293175B5CD4C}" type="slidenum">
              <a:rPr lang="en-US"/>
              <a:pPr/>
              <a:t>2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Изглед основног прозора</a:t>
            </a:r>
            <a:r>
              <a:rPr lang="en-US" sz="3600" i="1" smtClean="0"/>
              <a:t> Excel-а</a:t>
            </a:r>
            <a:endParaRPr lang="sr-Latn-CS" sz="3600" i="1" smtClean="0"/>
          </a:p>
        </p:txBody>
      </p:sp>
      <p:pic>
        <p:nvPicPr>
          <p:cNvPr id="16389" name="Picture 8" descr="ЕЏ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438275"/>
            <a:ext cx="8069263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46FCE6-77A4-46B2-8996-0653FB85016B}" type="slidenum">
              <a:rPr lang="en-US"/>
              <a:pPr/>
              <a:t>20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i="1" smtClean="0"/>
              <a:t>Аутоматске листе</a:t>
            </a:r>
          </a:p>
        </p:txBody>
      </p:sp>
      <p:graphicFrame>
        <p:nvGraphicFramePr>
          <p:cNvPr id="37893" name="Object 4"/>
          <p:cNvGraphicFramePr>
            <a:graphicFrameLocks noChangeAspect="1"/>
          </p:cNvGraphicFramePr>
          <p:nvPr>
            <p:ph idx="1"/>
          </p:nvPr>
        </p:nvGraphicFramePr>
        <p:xfrm>
          <a:off x="1531938" y="1417638"/>
          <a:ext cx="5713412" cy="5013325"/>
        </p:xfrm>
        <a:graphic>
          <a:graphicData uri="http://schemas.openxmlformats.org/presentationml/2006/ole">
            <p:oleObj spid="_x0000_s885762" name="Document" r:id="rId4" imgW="5909347" imgH="5184862" progId="Word.Document.8">
              <p:embed/>
            </p:oleObj>
          </a:graphicData>
        </a:graphic>
      </p:graphicFrame>
      <p:sp>
        <p:nvSpPr>
          <p:cNvPr id="37894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9F5D89-AEC5-4D78-BD85-7F3A47907A4C}" type="slidenum">
              <a:rPr lang="en-US"/>
              <a:pPr/>
              <a:t>21</a:t>
            </a:fld>
            <a:endParaRPr lang="en-US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Изглед прозора за креирање серије</a:t>
            </a:r>
            <a:r>
              <a:rPr lang="sr-Latn-CS" sz="3600" smtClean="0"/>
              <a:t> </a:t>
            </a:r>
          </a:p>
        </p:txBody>
      </p:sp>
      <p:pic>
        <p:nvPicPr>
          <p:cNvPr id="3891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363663"/>
            <a:ext cx="5976938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02E5B8-DADA-4617-8858-4F616B4E7C90}" type="slidenum">
              <a:rPr lang="en-US"/>
              <a:pPr/>
              <a:t>3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Изглед менија добијеног десним кликом на ћелију</a:t>
            </a:r>
            <a:r>
              <a:rPr lang="sr-Latn-CS" sz="3600" smtClean="0"/>
              <a:t> </a:t>
            </a:r>
          </a:p>
        </p:txBody>
      </p:sp>
      <p:pic>
        <p:nvPicPr>
          <p:cNvPr id="1946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9550" y="1504949"/>
            <a:ext cx="3685117" cy="475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FEC006D-218B-4C08-A75E-E786947321BB}" type="slidenum">
              <a:rPr lang="en-US"/>
              <a:pPr/>
              <a:t>4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Изглед прозора</a:t>
            </a:r>
            <a:r>
              <a:rPr lang="en-US" sz="3600" i="1" smtClean="0"/>
              <a:t> </a:t>
            </a:r>
            <a:r>
              <a:rPr lang="sr-Latn-CS" sz="3600" i="1" smtClean="0"/>
              <a:t>Open</a:t>
            </a:r>
            <a:r>
              <a:rPr lang="sr-Latn-CS" sz="3600" smtClean="0"/>
              <a:t> </a:t>
            </a:r>
          </a:p>
        </p:txBody>
      </p:sp>
      <p:sp>
        <p:nvSpPr>
          <p:cNvPr id="21510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l="26719" t="14477" r="23083" b="26389"/>
          <a:stretch>
            <a:fillRect/>
          </a:stretch>
        </p:blipFill>
        <p:spPr bwMode="auto">
          <a:xfrm>
            <a:off x="1334869" y="1404509"/>
            <a:ext cx="6657663" cy="4928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2EE68C2-0829-4DC8-A074-CC4FDE09DACB}" type="slidenum">
              <a:rPr lang="en-US"/>
              <a:pPr/>
              <a:t>5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Изглед радних листова (</a:t>
            </a:r>
            <a:r>
              <a:rPr lang="en-GB" sz="3600" i="1" smtClean="0"/>
              <a:t>Sheet1, Sheet2 </a:t>
            </a:r>
            <a:r>
              <a:rPr lang="sr-Cyrl-CS" sz="3600" smtClean="0"/>
              <a:t>и</a:t>
            </a:r>
            <a:r>
              <a:rPr lang="en-GB" sz="3600" i="1" smtClean="0"/>
              <a:t> Sheet3)</a:t>
            </a:r>
            <a:r>
              <a:rPr lang="sr-Latn-CS" sz="3600" smtClean="0"/>
              <a:t> 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У </a:t>
            </a:r>
            <a:r>
              <a:rPr lang="en-GB" sz="2400" i="1" smtClean="0"/>
              <a:t>Excel</a:t>
            </a:r>
            <a:r>
              <a:rPr lang="en-GB" sz="2400" smtClean="0"/>
              <a:t> прозору </a:t>
            </a:r>
            <a:r>
              <a:rPr lang="sr-Cyrl-CS" sz="2400" smtClean="0"/>
              <a:t>имамо </a:t>
            </a:r>
            <a:r>
              <a:rPr lang="en-GB" sz="2400" smtClean="0"/>
              <a:t>прозор радне књиге (</a:t>
            </a:r>
            <a:r>
              <a:rPr lang="en-GB" sz="2400" i="1" smtClean="0"/>
              <a:t>workbook</a:t>
            </a:r>
            <a:r>
              <a:rPr lang="en-GB" sz="2400" smtClean="0"/>
              <a:t>) са приказаним тренутно активним радним листом (</a:t>
            </a:r>
            <a:r>
              <a:rPr lang="en-GB" sz="2400" i="1" smtClean="0"/>
              <a:t>worksheet</a:t>
            </a:r>
            <a:r>
              <a:rPr lang="en-GB" sz="2400" smtClean="0"/>
              <a:t>)</a:t>
            </a:r>
            <a:endParaRPr lang="sr-Latn-CS" sz="2400" smtClean="0"/>
          </a:p>
          <a:p>
            <a:pPr eaLnBrk="1" hangingPunct="1"/>
            <a:r>
              <a:rPr lang="en-GB" sz="2400" smtClean="0"/>
              <a:t>Сваки радни лист је засебна целина</a:t>
            </a:r>
            <a:endParaRPr lang="sr-Cyrl-CS" sz="2400" smtClean="0"/>
          </a:p>
          <a:p>
            <a:pPr lvl="1" eaLnBrk="1" hangingPunct="1"/>
            <a:r>
              <a:rPr lang="en-GB" sz="2000" smtClean="0"/>
              <a:t>садржи мрежу колона (означених словима абецеде) и редова (означ</a:t>
            </a:r>
            <a:r>
              <a:rPr lang="sr-Cyrl-CS" sz="2000" smtClean="0"/>
              <a:t>е</a:t>
            </a:r>
            <a:r>
              <a:rPr lang="en-GB" sz="2000" smtClean="0"/>
              <a:t>них бројевима)</a:t>
            </a:r>
            <a:endParaRPr lang="sr-Latn-CS" sz="2000" smtClean="0"/>
          </a:p>
          <a:p>
            <a:pPr eaLnBrk="1" hangingPunct="1"/>
            <a:r>
              <a:rPr lang="en-GB" sz="2400" smtClean="0"/>
              <a:t>На пресецима редова и колона налазе се "кућице" које се називају ћелије (</a:t>
            </a:r>
            <a:r>
              <a:rPr lang="en-GB" sz="2400" i="1" smtClean="0"/>
              <a:t>cell</a:t>
            </a:r>
            <a:r>
              <a:rPr lang="en-GB" sz="2400" smtClean="0"/>
              <a:t>)</a:t>
            </a:r>
            <a:endParaRPr lang="sr-Cyrl-CS" sz="2400" smtClean="0"/>
          </a:p>
          <a:p>
            <a:pPr eaLnBrk="1" hangingPunct="1"/>
            <a:r>
              <a:rPr lang="en-GB" sz="2400" smtClean="0"/>
              <a:t>Број радних листова се може мењати по потреби</a:t>
            </a:r>
            <a:endParaRPr lang="sr-Cyrl-CS" sz="2400" smtClean="0"/>
          </a:p>
          <a:p>
            <a:pPr lvl="1" eaLnBrk="1" hangingPunct="1"/>
            <a:r>
              <a:rPr lang="en-GB" sz="2000" smtClean="0"/>
              <a:t>иницијално је постављен на 3</a:t>
            </a:r>
            <a:endParaRPr lang="sr-Latn-CS" sz="2000" smtClean="0"/>
          </a:p>
        </p:txBody>
      </p:sp>
      <p:pic>
        <p:nvPicPr>
          <p:cNvPr id="2253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638" y="5486400"/>
            <a:ext cx="8283575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69824D-AB46-4BBB-A131-F8B587DACD46}" type="slidenum">
              <a:rPr lang="en-US"/>
              <a:pPr/>
              <a:t>6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Кретање кроз документ коришћењем тастатуре</a:t>
            </a:r>
            <a:r>
              <a:rPr lang="sr-Latn-CS" sz="3600" smtClean="0"/>
              <a:t> </a:t>
            </a:r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>
            <p:ph idx="1"/>
          </p:nvPr>
        </p:nvGraphicFramePr>
        <p:xfrm>
          <a:off x="38100" y="1852613"/>
          <a:ext cx="9144000" cy="3606800"/>
        </p:xfrm>
        <a:graphic>
          <a:graphicData uri="http://schemas.openxmlformats.org/presentationml/2006/ole">
            <p:oleObj spid="_x0000_s883714" name="Document" r:id="rId4" imgW="5909347" imgH="2329822" progId="Word.Document.8">
              <p:embed/>
            </p:oleObj>
          </a:graphicData>
        </a:graphic>
      </p:graphicFrame>
      <p:sp>
        <p:nvSpPr>
          <p:cNvPr id="23558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6EDE98-C12A-40DB-9812-3A10846B4F46}" type="slidenum">
              <a:rPr lang="en-US"/>
              <a:pPr/>
              <a:t>7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"Скок" на жељену ћелију притиском на тастер F5</a:t>
            </a:r>
            <a:endParaRPr lang="sr-Latn-CS" sz="3600" i="1" smtClean="0"/>
          </a:p>
        </p:txBody>
      </p:sp>
      <p:pic>
        <p:nvPicPr>
          <p:cNvPr id="245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3775" y="1898650"/>
            <a:ext cx="4333875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0F7AB2-F270-4C47-856F-4ED311DC6CB1}" type="slidenum">
              <a:rPr lang="en-US"/>
              <a:pPr/>
              <a:t>8</a:t>
            </a:fld>
            <a:endParaRPr 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i="1" smtClean="0"/>
              <a:t>Коришћење команде Split за дељење екрана</a:t>
            </a:r>
            <a:r>
              <a:rPr lang="sr-Latn-CS" sz="3600" smtClean="0"/>
              <a:t> </a:t>
            </a:r>
          </a:p>
        </p:txBody>
      </p:sp>
      <p:pic>
        <p:nvPicPr>
          <p:cNvPr id="256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588" y="1473200"/>
            <a:ext cx="489108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3213" y="3030538"/>
            <a:ext cx="4132262" cy="267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005CA7B-0199-466D-8F75-9E4394CCD7D8}" type="slidenum">
              <a:rPr lang="en-US"/>
              <a:pPr/>
              <a:t>9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Руковање са</a:t>
            </a:r>
            <a:r>
              <a:rPr lang="sr-Latn-CS" sz="3600" smtClean="0"/>
              <a:t> </a:t>
            </a:r>
            <a:r>
              <a:rPr lang="en-GB" sz="3600" smtClean="0"/>
              <a:t>радним листовима</a:t>
            </a:r>
            <a:endParaRPr lang="sr-Latn-CS" sz="3600" smtClean="0"/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Са радним листовима се рукује као и са самим ћелијама</a:t>
            </a:r>
            <a:endParaRPr lang="sr-Cyrl-CS" sz="2400" smtClean="0"/>
          </a:p>
          <a:p>
            <a:pPr lvl="1" eaLnBrk="1" hangingPunct="1"/>
            <a:r>
              <a:rPr lang="en-GB" sz="2000" smtClean="0"/>
              <a:t>могу се означавати (</a:t>
            </a:r>
            <a:r>
              <a:rPr lang="en-GB" sz="2000" b="1" i="1" smtClean="0"/>
              <a:t>select</a:t>
            </a:r>
            <a:r>
              <a:rPr lang="en-GB" sz="2000" smtClean="0"/>
              <a:t>), копирати, премештати</a:t>
            </a:r>
            <a:r>
              <a:rPr lang="sr-Cyrl-CS" sz="2000" smtClean="0"/>
              <a:t>, </a:t>
            </a:r>
            <a:r>
              <a:rPr lang="en-GB" sz="2000" smtClean="0"/>
              <a:t>... у оквиру једне или више радних књига</a:t>
            </a:r>
            <a:endParaRPr lang="sr-Cyrl-CS" sz="2000" smtClean="0"/>
          </a:p>
          <a:p>
            <a:pPr eaLnBrk="1" hangingPunct="1"/>
            <a:r>
              <a:rPr lang="en-GB" sz="2400" smtClean="0"/>
              <a:t>Селекција је више него једноставна - само се кликне на таб (језичак) жељеног листа</a:t>
            </a:r>
            <a:endParaRPr lang="sr-Cyrl-CS" sz="2400" smtClean="0"/>
          </a:p>
          <a:p>
            <a:pPr eaLnBrk="1" hangingPunct="1"/>
            <a:r>
              <a:rPr lang="sr-Cyrl-CS" sz="2400" smtClean="0"/>
              <a:t>А</a:t>
            </a:r>
            <a:r>
              <a:rPr lang="en-GB" sz="2400" smtClean="0"/>
              <a:t>ко их је потребно неколико, постоје два начина: </a:t>
            </a:r>
            <a:endParaRPr lang="sr-Cyrl-CS" sz="2400" smtClean="0"/>
          </a:p>
          <a:p>
            <a:pPr lvl="1" eaLnBrk="1" hangingPunct="1"/>
            <a:r>
              <a:rPr lang="en-GB" sz="2000" smtClean="0"/>
              <a:t>уколико желимо да означимо неколико суседних листова кликнемо на први, а затим држећи притиснут </a:t>
            </a:r>
            <a:r>
              <a:rPr lang="en-GB" sz="2000" b="1" i="1" smtClean="0"/>
              <a:t>Shift</a:t>
            </a:r>
            <a:r>
              <a:rPr lang="en-GB" sz="2000" smtClean="0"/>
              <a:t>, на последњи у групи</a:t>
            </a:r>
            <a:endParaRPr lang="sr-Cyrl-CS" sz="2000" smtClean="0"/>
          </a:p>
          <a:p>
            <a:pPr lvl="1" eaLnBrk="1" hangingPunct="1"/>
            <a:r>
              <a:rPr lang="sr-Cyrl-CS" sz="2000" smtClean="0"/>
              <a:t>з</a:t>
            </a:r>
            <a:r>
              <a:rPr lang="en-GB" sz="2000" smtClean="0"/>
              <a:t>а несуседне листове кликћемо на њихове табове држећи притиснут </a:t>
            </a:r>
            <a:r>
              <a:rPr lang="en-GB" sz="2000" b="1" i="1" smtClean="0"/>
              <a:t>Ctrl</a:t>
            </a:r>
            <a:endParaRPr lang="sr-Latn-CS" sz="2000" smtClean="0"/>
          </a:p>
        </p:txBody>
      </p:sp>
      <p:sp>
        <p:nvSpPr>
          <p:cNvPr id="26630" name="Date Placeholder 1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7 © Факултет медицинских наука Универзитета у Крагујевцу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112</TotalTime>
  <Words>2146</Words>
  <Application>Microsoft Office PowerPoint</Application>
  <PresentationFormat>On-screen Show (4:3)</PresentationFormat>
  <Paragraphs>148</Paragraphs>
  <Slides>21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FIT slajd predavanja</vt:lpstr>
      <vt:lpstr>Document</vt:lpstr>
      <vt:lpstr>      MICROSOFT EXCEL</vt:lpstr>
      <vt:lpstr>Изглед основног прозора Excel-а</vt:lpstr>
      <vt:lpstr>Изглед менија добијеног десним кликом на ћелију </vt:lpstr>
      <vt:lpstr>Изглед прозора Open </vt:lpstr>
      <vt:lpstr>Изглед радних листова (Sheet1, Sheet2 и Sheet3) </vt:lpstr>
      <vt:lpstr>Кретање кроз документ коришћењем тастатуре </vt:lpstr>
      <vt:lpstr>"Скок" на жељену ћелију притиском на тастер F5</vt:lpstr>
      <vt:lpstr>Коришћење команде Split за дељење екрана </vt:lpstr>
      <vt:lpstr>Руковање са радним листовима</vt:lpstr>
      <vt:lpstr>Додавање, брисање, копирање и померање радних листова </vt:lpstr>
      <vt:lpstr>Рад са подацима</vt:lpstr>
      <vt:lpstr>Уношење бројчаних података </vt:lpstr>
      <vt:lpstr>Форматирање података </vt:lpstr>
      <vt:lpstr>Форматирање коришћењем децималног формата </vt:lpstr>
      <vt:lpstr>Коришћење опције Center за поравнање </vt:lpstr>
      <vt:lpstr>Линија са алаткама за форматирање података </vt:lpstr>
      <vt:lpstr>Коришћење опције Auto Fill</vt:lpstr>
      <vt:lpstr>Изглед картице Custom Lists у прозору Options </vt:lpstr>
      <vt:lpstr>Изглед картице Custom Lists у прозору Options </vt:lpstr>
      <vt:lpstr>Аутоматске листе</vt:lpstr>
      <vt:lpstr>Изглед прозора за креирање серије 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162</cp:revision>
  <dcterms:created xsi:type="dcterms:W3CDTF">2006-09-26T20:52:51Z</dcterms:created>
  <dcterms:modified xsi:type="dcterms:W3CDTF">2018-02-04T15:02:20Z</dcterms:modified>
</cp:coreProperties>
</file>